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4"/>
  </p:sldMasterIdLst>
  <p:notesMasterIdLst>
    <p:notesMasterId r:id="rId20"/>
  </p:notesMasterIdLst>
  <p:sldIdLst>
    <p:sldId id="293" r:id="rId5"/>
    <p:sldId id="279" r:id="rId6"/>
    <p:sldId id="280" r:id="rId7"/>
    <p:sldId id="281" r:id="rId8"/>
    <p:sldId id="282" r:id="rId9"/>
    <p:sldId id="283" r:id="rId10"/>
    <p:sldId id="284" r:id="rId11"/>
    <p:sldId id="291" r:id="rId12"/>
    <p:sldId id="285" r:id="rId13"/>
    <p:sldId id="294" r:id="rId14"/>
    <p:sldId id="286" r:id="rId15"/>
    <p:sldId id="287" r:id="rId16"/>
    <p:sldId id="288" r:id="rId17"/>
    <p:sldId id="289" r:id="rId18"/>
    <p:sldId id="29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2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039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993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655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0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368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820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8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5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210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EA15526-7079-4B7B-987C-1B5FAE11A0FF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7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4FD3-9805-2FFE-2B52-2585D61E3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133" y="3202100"/>
            <a:ext cx="9440034" cy="1828801"/>
          </a:xfrm>
        </p:spPr>
        <p:txBody>
          <a:bodyPr/>
          <a:lstStyle/>
          <a:p>
            <a:r>
              <a:rPr lang="en-IN" dirty="0"/>
              <a:t>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E803F-2326-2F1A-6C06-7B5E05220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15C22-38DA-FF64-E20B-DF8D5325D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06E8F92-9294-6DFC-B2D7-8E4DCD10C4C9}"/>
              </a:ext>
            </a:extLst>
          </p:cNvPr>
          <p:cNvSpPr txBox="1">
            <a:spLocks/>
          </p:cNvSpPr>
          <p:nvPr/>
        </p:nvSpPr>
        <p:spPr>
          <a:xfrm>
            <a:off x="1111045" y="2164080"/>
            <a:ext cx="9866625" cy="1626927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60000"/>
              </a:srgbClr>
            </a:outerShdw>
            <a:softEdge rad="127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/>
            <a:r>
              <a:rPr lang="en-IN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AI-based Grievance Analyzer for </a:t>
            </a:r>
            <a:br>
              <a:rPr lang="en-IN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sz="4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Gram Panchayats</a:t>
            </a:r>
            <a:endParaRPr lang="en-US" sz="4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0321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F64566-B75D-981F-17C0-75D00FC0E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32396"/>
              </p:ext>
            </p:extLst>
          </p:nvPr>
        </p:nvGraphicFramePr>
        <p:xfrm>
          <a:off x="731520" y="1544320"/>
          <a:ext cx="10800398" cy="3332896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5400199">
                  <a:extLst>
                    <a:ext uri="{9D8B030D-6E8A-4147-A177-3AD203B41FA5}">
                      <a16:colId xmlns:a16="http://schemas.microsoft.com/office/drawing/2014/main" val="3315350284"/>
                    </a:ext>
                  </a:extLst>
                </a:gridCol>
                <a:gridCol w="5400199">
                  <a:extLst>
                    <a:ext uri="{9D8B030D-6E8A-4147-A177-3AD203B41FA5}">
                      <a16:colId xmlns:a16="http://schemas.microsoft.com/office/drawing/2014/main" val="2848100291"/>
                    </a:ext>
                  </a:extLst>
                </a:gridCol>
              </a:tblGrid>
              <a:tr h="4761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Tool/Library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399788"/>
                  </a:ext>
                </a:extLst>
              </a:tr>
              <a:tr h="4761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OCR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Tesseract, </a:t>
                      </a:r>
                      <a:r>
                        <a:rPr lang="en-IN" sz="1800" dirty="0" err="1"/>
                        <a:t>EasyOCR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792654"/>
                  </a:ext>
                </a:extLst>
              </a:tr>
              <a:tr h="4761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Speech-to-Text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Whisper, Google API, </a:t>
                      </a:r>
                      <a:r>
                        <a:rPr lang="en-IN" sz="1800" dirty="0" err="1"/>
                        <a:t>Vosk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272687"/>
                  </a:ext>
                </a:extLst>
              </a:tr>
              <a:tr h="4761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NLP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NLTK, </a:t>
                      </a:r>
                      <a:r>
                        <a:rPr lang="en-IN" sz="1800" dirty="0" err="1"/>
                        <a:t>spaCy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763799"/>
                  </a:ext>
                </a:extLst>
              </a:tr>
              <a:tr h="4761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/>
                        <a:t>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Naive Bayes, Logistic Regression, Transformers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767921"/>
                  </a:ext>
                </a:extLst>
              </a:tr>
              <a:tr h="4761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/>
                        <a:t>Summarization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 err="1"/>
                        <a:t>TextRank</a:t>
                      </a:r>
                      <a:r>
                        <a:rPr lang="en-IN" sz="1800" dirty="0"/>
                        <a:t>, mT5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600953"/>
                  </a:ext>
                </a:extLst>
              </a:tr>
              <a:tr h="4761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/>
                        <a:t>Storage &amp; 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/>
                        <a:t>CSV, MySQL, Flask/Stream lit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293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53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DA6C-7A73-B0E0-214A-03592763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95" y="375920"/>
            <a:ext cx="10353762" cy="1257300"/>
          </a:xfrm>
        </p:spPr>
        <p:txBody>
          <a:bodyPr>
            <a:normAutofit/>
          </a:bodyPr>
          <a:lstStyle/>
          <a:p>
            <a:r>
              <a:rPr lang="en-IN" sz="4000" dirty="0"/>
              <a:t>Expected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1A3EC-BE7B-C596-3ED0-7319F75DC03C}"/>
              </a:ext>
            </a:extLst>
          </p:cNvPr>
          <p:cNvSpPr txBox="1"/>
          <p:nvPr/>
        </p:nvSpPr>
        <p:spPr>
          <a:xfrm>
            <a:off x="913853" y="1775460"/>
            <a:ext cx="10150445" cy="391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Fully digitized complaint management system.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Automatic categorization and summarization of complaints.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Faster resolution via accurate department routing.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Forwarding mechanism to ensure complaints reach the correct authority.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Unique complaint ID’s with easily searchable records.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Panchayat dashboards for tracking and monitoring complaints.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Portable CSV datasets for audits and interoperability.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843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5A384-F02B-AFD9-9EE1-04525AB0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361"/>
            <a:ext cx="10353762" cy="1257300"/>
          </a:xfrm>
        </p:spPr>
        <p:txBody>
          <a:bodyPr>
            <a:normAutofit/>
          </a:bodyPr>
          <a:lstStyle/>
          <a:p>
            <a:r>
              <a:rPr lang="en-IN" sz="4000" dirty="0"/>
              <a:t>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C01D5-2BD1-006B-93D8-17B589AE40EC}"/>
              </a:ext>
            </a:extLst>
          </p:cNvPr>
          <p:cNvSpPr txBox="1"/>
          <p:nvPr/>
        </p:nvSpPr>
        <p:spPr>
          <a:xfrm>
            <a:off x="930001" y="2099186"/>
            <a:ext cx="10342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Citizen Service Desks &amp; Mobile Intake Camps</a:t>
            </a:r>
            <a:r>
              <a:rPr lang="en-US" sz="2400" dirty="0"/>
              <a:t> – Efficient complaint capture on site.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Panchayat Routing</a:t>
            </a:r>
            <a:r>
              <a:rPr lang="en-US" sz="2400" dirty="0"/>
              <a:t> – Streamlined handling of roads, water, sanitation, and welfare issues.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District-Level Monitoring</a:t>
            </a:r>
            <a:r>
              <a:rPr lang="en-US" sz="2400" dirty="0"/>
              <a:t> – Identify recurring problems and trends for better planning.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Integration with E-Governance Platforms</a:t>
            </a:r>
            <a:r>
              <a:rPr lang="en-US" sz="2400" dirty="0"/>
              <a:t> – Seamless link with </a:t>
            </a:r>
            <a:r>
              <a:rPr lang="en-US" sz="2400" i="1" dirty="0"/>
              <a:t>Digital India</a:t>
            </a:r>
            <a:r>
              <a:rPr lang="en-US" sz="2400" dirty="0"/>
              <a:t> portals and mobile apps.</a:t>
            </a:r>
          </a:p>
        </p:txBody>
      </p:sp>
    </p:spTree>
    <p:extLst>
      <p:ext uri="{BB962C8B-B14F-4D97-AF65-F5344CB8AC3E}">
        <p14:creationId xmlns:p14="http://schemas.microsoft.com/office/powerpoint/2010/main" val="140141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3895-9704-578E-D7C3-1BB91FD7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34625"/>
            <a:ext cx="10353762" cy="944880"/>
          </a:xfrm>
        </p:spPr>
        <p:txBody>
          <a:bodyPr>
            <a:normAutofit/>
          </a:bodyPr>
          <a:lstStyle/>
          <a:p>
            <a:r>
              <a:rPr lang="en-IN" sz="4000" dirty="0"/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4E910-9ABB-3A8C-FD84-5D26258FBADA}"/>
              </a:ext>
            </a:extLst>
          </p:cNvPr>
          <p:cNvSpPr txBox="1"/>
          <p:nvPr/>
        </p:nvSpPr>
        <p:spPr>
          <a:xfrm>
            <a:off x="919119" y="1923190"/>
            <a:ext cx="101295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1" dirty="0"/>
              <a:t>Handwriting OCR</a:t>
            </a:r>
            <a:r>
              <a:rPr lang="en-US" sz="2200" dirty="0"/>
              <a:t>: Regional scripts (Marathi, Hindi, etc.) may not be recognized with high accuracy.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1" dirty="0"/>
              <a:t>Address Ambiguity</a:t>
            </a:r>
            <a:r>
              <a:rPr lang="en-US" sz="2200" dirty="0"/>
              <a:t>: Pin codes/area names can overlap, causing routing errors.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1" dirty="0"/>
              <a:t>Human-in-the-Loop Needed</a:t>
            </a:r>
            <a:r>
              <a:rPr lang="en-US" sz="2200" dirty="0"/>
              <a:t>: Low-confidence OCR/NLP outputs require manual correction.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1" dirty="0"/>
              <a:t>Connectivity Gaps</a:t>
            </a:r>
            <a:r>
              <a:rPr lang="en-US" sz="2200" dirty="0"/>
              <a:t>: Rural areas may face sync issues → offline-first mechanism required.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94228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A657-FB39-EF01-9912-66A836F6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06" y="332659"/>
            <a:ext cx="10353762" cy="1024194"/>
          </a:xfrm>
        </p:spPr>
        <p:txBody>
          <a:bodyPr>
            <a:normAutofit/>
          </a:bodyPr>
          <a:lstStyle/>
          <a:p>
            <a:r>
              <a:rPr lang="en-IN" sz="4000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C4436-4DC8-F4E2-9318-723BE781425B}"/>
              </a:ext>
            </a:extLst>
          </p:cNvPr>
          <p:cNvSpPr txBox="1"/>
          <p:nvPr/>
        </p:nvSpPr>
        <p:spPr>
          <a:xfrm>
            <a:off x="881323" y="2096237"/>
            <a:ext cx="10567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multimodal AI system digitizes voice, handwritten, and text complaints into structured records, enabling faster routing and transparent tracking.</a:t>
            </a:r>
            <a:br>
              <a:rPr lang="en-US" sz="2400" dirty="0"/>
            </a:br>
            <a:r>
              <a:rPr lang="en-US" sz="2400" dirty="0"/>
              <a:t>It supports regional languages for inclusivity and provides dashboards to identify recurring issues.</a:t>
            </a:r>
            <a:br>
              <a:rPr lang="en-US" sz="2400" dirty="0"/>
            </a:br>
            <a:r>
              <a:rPr lang="en-US" sz="2400" dirty="0"/>
              <a:t>Scalable to block, district, and state levels, it empowers citizens and Panchayats while laying the foundation for digital rural governance.</a:t>
            </a:r>
          </a:p>
        </p:txBody>
      </p:sp>
    </p:spTree>
    <p:extLst>
      <p:ext uri="{BB962C8B-B14F-4D97-AF65-F5344CB8AC3E}">
        <p14:creationId xmlns:p14="http://schemas.microsoft.com/office/powerpoint/2010/main" val="70223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BFE8-2CA0-F3BD-00AB-20222722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63561"/>
          </a:xfrm>
        </p:spPr>
        <p:txBody>
          <a:bodyPr>
            <a:normAutofit/>
          </a:bodyPr>
          <a:lstStyle/>
          <a:p>
            <a:r>
              <a:rPr lang="en-IN" sz="4000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76807-ED89-BC1B-6CE0-06043D29C7D8}"/>
              </a:ext>
            </a:extLst>
          </p:cNvPr>
          <p:cNvSpPr txBox="1"/>
          <p:nvPr/>
        </p:nvSpPr>
        <p:spPr>
          <a:xfrm>
            <a:off x="1042219" y="2231923"/>
            <a:ext cx="10353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dirty="0"/>
              <a:t>Hutto, C.J., &amp; Gilbert, E. (2014). </a:t>
            </a:r>
            <a:r>
              <a:rPr lang="en-IN" sz="2000" i="1" dirty="0"/>
              <a:t>VADER: A Parsimonious Rule-based Model for Sentiment Analysis of Social Media Text.</a:t>
            </a:r>
            <a:r>
              <a:rPr lang="en-IN" sz="2000" dirty="0"/>
              <a:t> Proceedings of ICWSM</a:t>
            </a:r>
          </a:p>
          <a:p>
            <a:pPr marL="342900" indent="-342900">
              <a:buAutoNum type="arabicPeriod"/>
            </a:pPr>
            <a:r>
              <a:rPr lang="en-US" sz="2000" dirty="0"/>
              <a:t>Jain, A., &amp; Garg, A. (2021). </a:t>
            </a:r>
            <a:r>
              <a:rPr lang="en-US" sz="2000" i="1" dirty="0"/>
              <a:t>AI-Based Grievance Redressal System for E-Governance.</a:t>
            </a:r>
            <a:r>
              <a:rPr lang="en-US" sz="2000" dirty="0"/>
              <a:t> International Journal of Computer Applications, Vol. 183, No. 32.</a:t>
            </a:r>
          </a:p>
          <a:p>
            <a:pPr marL="342900" indent="-342900">
              <a:buAutoNum type="arabicPeriod"/>
            </a:pPr>
            <a:r>
              <a:rPr lang="en-US" sz="2000" dirty="0"/>
              <a:t>Dash, A., Mohanty, S., &amp; Sahoo, B. (2021). </a:t>
            </a:r>
            <a:r>
              <a:rPr lang="en-US" sz="2000" i="1" dirty="0"/>
              <a:t>An Intelligent Public Grievance Redressal System Using Machine Learning Techniques.</a:t>
            </a:r>
            <a:r>
              <a:rPr lang="en-US" sz="2000" dirty="0"/>
              <a:t> International Journal of Information Technology and Computer Science, 13(4), 35–42.</a:t>
            </a:r>
          </a:p>
          <a:p>
            <a:pPr marL="342900" indent="-342900">
              <a:buAutoNum type="arabicPeriod"/>
            </a:pPr>
            <a:r>
              <a:rPr lang="en-IN" sz="2000" dirty="0"/>
              <a:t>Jha, R., &amp; Singh, R. (2021). </a:t>
            </a:r>
            <a:r>
              <a:rPr lang="en-IN" sz="2000" i="1" dirty="0"/>
              <a:t>AI-Driven Solutions for Grievance Redressal in Smart Villages.</a:t>
            </a:r>
            <a:r>
              <a:rPr lang="en-IN" sz="2000" dirty="0"/>
              <a:t> Proceedings of IEEE SmartTechCon.</a:t>
            </a:r>
          </a:p>
          <a:p>
            <a:pPr marL="342900" indent="-342900">
              <a:buAutoNum type="arabicPeriod"/>
            </a:pPr>
            <a:r>
              <a:rPr lang="en-US" sz="2000" dirty="0"/>
              <a:t>Pedregosa, F., Varoquaux, G., Gramfort, A., et al. (2011). </a:t>
            </a:r>
            <a:r>
              <a:rPr lang="en-US" sz="2000" i="1" dirty="0"/>
              <a:t>Scikit-learn: Machine Learning in Python.</a:t>
            </a:r>
            <a:r>
              <a:rPr lang="en-US" sz="2000" dirty="0"/>
              <a:t> Journal of Machine Learning Research, 12, 2825–2830.</a:t>
            </a:r>
            <a:br>
              <a:rPr lang="en-US" sz="2000" dirty="0"/>
            </a:br>
            <a:r>
              <a:rPr lang="en-US" sz="2000" i="1" dirty="0"/>
              <a:t>(classic practical ML library reference for modelling/classification)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9354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025" y="162560"/>
            <a:ext cx="5660655" cy="6228079"/>
          </a:xfrm>
        </p:spPr>
        <p:txBody>
          <a:bodyPr anchor="t">
            <a:normAutofit/>
          </a:bodyPr>
          <a:lstStyle/>
          <a:p>
            <a:pPr marL="36900" lvl="0" indent="0" algn="ctr">
              <a:buNone/>
            </a:pPr>
            <a:r>
              <a:rPr lang="en-IN" sz="2400" dirty="0"/>
              <a:t>TY-B</a:t>
            </a:r>
            <a:br>
              <a:rPr lang="en-IN" sz="2400" dirty="0"/>
            </a:br>
            <a:r>
              <a:rPr lang="en-IN" sz="2400" dirty="0"/>
              <a:t>B.Tech – Artificial Intelligence &amp; Data Science</a:t>
            </a:r>
          </a:p>
          <a:p>
            <a:pPr marL="36900" lvl="0" indent="0" algn="ctr">
              <a:buNone/>
            </a:pPr>
            <a:r>
              <a:rPr lang="en-US" sz="2400" dirty="0"/>
              <a:t>Vidya Pratishthan’s Kamalnayan Bajaj Institute of Engineering &amp; Technology, Baramati.</a:t>
            </a:r>
          </a:p>
          <a:p>
            <a:pPr marL="36900" lvl="0" indent="0" algn="ctr">
              <a:buNone/>
            </a:pPr>
            <a:endParaRPr lang="en-US" sz="2400" dirty="0"/>
          </a:p>
          <a:p>
            <a:pPr marL="36900" lvl="0" indent="0" algn="ctr">
              <a:buNone/>
            </a:pPr>
            <a:br>
              <a:rPr lang="en-US" sz="2400" dirty="0"/>
            </a:br>
            <a:r>
              <a:rPr lang="en-IN" sz="2400" dirty="0"/>
              <a:t>Shinde Rutuja Ajay [Roll No: 23107120] Rasal Aarya Vijay [Roll No: 23107101] </a:t>
            </a:r>
            <a:br>
              <a:rPr lang="en-IN" sz="2400" dirty="0"/>
            </a:br>
            <a:r>
              <a:rPr lang="en-IN" sz="2400" dirty="0"/>
              <a:t>Pawar Shreyash Nand [Roll No: 23107093]</a:t>
            </a:r>
            <a:br>
              <a:rPr lang="en-IN" sz="2400" dirty="0"/>
            </a:br>
            <a:r>
              <a:rPr lang="en-IN" sz="2400" dirty="0"/>
              <a:t>Jadhav Mayuresh Mahesh [Roll No: 23107076]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9652-7325-FB86-9750-9C91889C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01213"/>
          </a:xfrm>
        </p:spPr>
        <p:txBody>
          <a:bodyPr>
            <a:normAutofit/>
          </a:bodyPr>
          <a:lstStyle/>
          <a:p>
            <a:r>
              <a:rPr lang="en-IN" sz="44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A6807-1FB3-4B4B-D350-F0A4B828579A}"/>
              </a:ext>
            </a:extLst>
          </p:cNvPr>
          <p:cNvSpPr txBox="1"/>
          <p:nvPr/>
        </p:nvSpPr>
        <p:spPr>
          <a:xfrm>
            <a:off x="9227" y="1976283"/>
            <a:ext cx="8692320" cy="308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200" dirty="0"/>
              <a:t>Villages face issues (water, road ,electricity etc) but complaints are ignored.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200" dirty="0"/>
              <a:t>Complaints are handwritten in local languages (Marathi/Hindi).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Automatic digitization, classification, and routing to the correct authority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Single dashboard for tracking, analytics, and accountability at 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    Panchayat level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200" dirty="0"/>
              <a:t>Proposed: AI System to digitalize classify &amp; route complaints.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91D7C-5BA3-87FE-15A7-23F44CA6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47" y="2556387"/>
            <a:ext cx="3163218" cy="31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7753-8CE2-1284-1A43-D7528E987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3794"/>
            <a:ext cx="10353762" cy="1257300"/>
          </a:xfrm>
        </p:spPr>
        <p:txBody>
          <a:bodyPr>
            <a:normAutofit/>
          </a:bodyPr>
          <a:lstStyle/>
          <a:p>
            <a:r>
              <a:rPr lang="en-IN" sz="4000" dirty="0"/>
              <a:t>Problem Statement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31CFC-DE97-7F9D-B601-C1DF96A50648}"/>
              </a:ext>
            </a:extLst>
          </p:cNvPr>
          <p:cNvSpPr txBox="1"/>
          <p:nvPr/>
        </p:nvSpPr>
        <p:spPr>
          <a:xfrm>
            <a:off x="815159" y="2044005"/>
            <a:ext cx="10561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develop a Smart Grievance Management System for Rural Governance – an AI-based solution that enables timely and transparent complaint resolution in Gram Panchayats.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5058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3A80-0481-498C-43F8-0315CEF7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149" y="497227"/>
            <a:ext cx="8279548" cy="938283"/>
          </a:xfrm>
        </p:spPr>
        <p:txBody>
          <a:bodyPr>
            <a:normAutofit/>
          </a:bodyPr>
          <a:lstStyle/>
          <a:p>
            <a:r>
              <a:rPr lang="en-IN" sz="4000" dirty="0"/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280A7-B65B-FA7E-C614-9B8740421A43}"/>
              </a:ext>
            </a:extLst>
          </p:cNvPr>
          <p:cNvSpPr txBox="1"/>
          <p:nvPr/>
        </p:nvSpPr>
        <p:spPr>
          <a:xfrm>
            <a:off x="105532" y="1970739"/>
            <a:ext cx="10026280" cy="390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 To develop a system for accepting grievances in both text and voice formats.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To ensure multilingual support (English and Marathi) for inclusivity.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To implement NLP techniques for automatic classification of complaints.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 To apply sentiment analysis for determining urgency and seriousness.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 To create a structured database for storing and managing grievances.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 To design an interactive dashboard for Panchayat officers as well as citizens and with filter sand chart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A4B7D-EF2A-8141-19EB-127B418A2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31760" y="2458352"/>
            <a:ext cx="2654708" cy="26547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13978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28F73-10CF-2FC0-9CE1-09F0E1A7F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9" y="275303"/>
            <a:ext cx="10353973" cy="984947"/>
          </a:xfrm>
        </p:spPr>
        <p:txBody>
          <a:bodyPr>
            <a:normAutofit/>
          </a:bodyPr>
          <a:lstStyle/>
          <a:p>
            <a:r>
              <a:rPr lang="en-IN" sz="4200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6378B-A8C5-C8B4-516E-DCD3716B1F67}"/>
              </a:ext>
            </a:extLst>
          </p:cNvPr>
          <p:cNvSpPr txBox="1"/>
          <p:nvPr/>
        </p:nvSpPr>
        <p:spPr>
          <a:xfrm>
            <a:off x="4355690" y="1781321"/>
            <a:ext cx="761147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Citizens struggle with submitting complaints due to multiple channels and manual processes.</a:t>
            </a:r>
            <a:br>
              <a:rPr lang="en-IN" sz="2200" dirty="0"/>
            </a:br>
            <a:endParaRPr lang="en-IN" sz="22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Delays and lack of tracking reduce accountability and citizen satisfaction</a:t>
            </a:r>
            <a:r>
              <a:rPr lang="en-IN" sz="2200" dirty="0"/>
              <a:t>.</a:t>
            </a:r>
            <a:br>
              <a:rPr lang="en-IN" sz="2200" dirty="0"/>
            </a:br>
            <a:endParaRPr lang="en-IN" sz="22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Rural areas face additional challenges like low connectivity and device limitations.</a:t>
            </a:r>
            <a:br>
              <a:rPr lang="en-IN" sz="2200" dirty="0"/>
            </a:br>
            <a:endParaRPr lang="en-IN" sz="22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A unified, intelligent system is needed to simplify complaint submission and improve governance.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2CAB3-F494-A00C-795F-920602C8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4" t="5018" r="4266" b="2222"/>
          <a:stretch>
            <a:fillRect/>
          </a:stretch>
        </p:blipFill>
        <p:spPr>
          <a:xfrm>
            <a:off x="313321" y="1893945"/>
            <a:ext cx="3806396" cy="37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3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CD37-5B63-95A0-7292-7F9757E0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1751"/>
            <a:ext cx="10353762" cy="1056108"/>
          </a:xfrm>
        </p:spPr>
        <p:txBody>
          <a:bodyPr>
            <a:normAutofit/>
          </a:bodyPr>
          <a:lstStyle/>
          <a:p>
            <a:r>
              <a:rPr lang="en-IN" sz="4000" dirty="0"/>
              <a:t>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AE6CD-75C3-69EA-422F-139D0AB550E1}"/>
              </a:ext>
            </a:extLst>
          </p:cNvPr>
          <p:cNvSpPr txBox="1"/>
          <p:nvPr/>
        </p:nvSpPr>
        <p:spPr>
          <a:xfrm>
            <a:off x="1359474" y="1872875"/>
            <a:ext cx="9830080" cy="3269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🔹 </a:t>
            </a:r>
            <a:r>
              <a:rPr lang="en-IN" sz="2000" b="1" dirty="0"/>
              <a:t>Input Layer</a:t>
            </a:r>
            <a:r>
              <a:rPr lang="en-IN" sz="2000" dirty="0"/>
              <a:t> – Complaints via OCR (handwritten), 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       Speech-to-Text (voice), UI Text.</a:t>
            </a:r>
            <a:br>
              <a:rPr lang="en-IN" sz="2000" dirty="0"/>
            </a:br>
            <a:r>
              <a:rPr lang="en-IN" sz="2000" dirty="0"/>
              <a:t>🔹 </a:t>
            </a:r>
            <a:r>
              <a:rPr lang="en-IN" sz="2000" b="1" dirty="0"/>
              <a:t>Processing Layer</a:t>
            </a:r>
            <a:r>
              <a:rPr lang="en-IN" sz="2000" dirty="0"/>
              <a:t> – NLP for classification, summarization, 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      and pin code extraction.</a:t>
            </a:r>
            <a:br>
              <a:rPr lang="en-IN" sz="2000" dirty="0"/>
            </a:br>
            <a:r>
              <a:rPr lang="en-IN" sz="2000" dirty="0"/>
              <a:t>🔹 </a:t>
            </a:r>
            <a:r>
              <a:rPr lang="en-IN" sz="2000" b="1" dirty="0"/>
              <a:t>Storage Layer</a:t>
            </a:r>
            <a:r>
              <a:rPr lang="en-IN" sz="2000" dirty="0"/>
              <a:t> – Database/CSV logs for structured complaint records.</a:t>
            </a:r>
            <a:br>
              <a:rPr lang="en-IN" sz="2000" dirty="0"/>
            </a:br>
            <a:r>
              <a:rPr lang="en-IN" sz="2000" dirty="0"/>
              <a:t>🔹 </a:t>
            </a:r>
            <a:r>
              <a:rPr lang="en-IN" sz="2000" b="1" dirty="0"/>
              <a:t>Output Layer</a:t>
            </a:r>
            <a:r>
              <a:rPr lang="en-IN" sz="2000" dirty="0"/>
              <a:t> – Dashboard for officials &amp; Auto-forwarding to departments.</a:t>
            </a:r>
          </a:p>
          <a:p>
            <a:pPr>
              <a:lnSpc>
                <a:spcPct val="150000"/>
              </a:lnSpc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4261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FC24B-5884-2477-59DB-1DD344203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" y="208344"/>
            <a:ext cx="11690430" cy="6441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33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E433-45CD-4F6A-0F8E-DBE28770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3" y="291363"/>
            <a:ext cx="10353674" cy="888508"/>
          </a:xfrm>
        </p:spPr>
        <p:txBody>
          <a:bodyPr>
            <a:normAutofit/>
          </a:bodyPr>
          <a:lstStyle/>
          <a:p>
            <a:r>
              <a:rPr lang="en-IN" sz="3000" dirty="0"/>
              <a:t>Methodology / Techniques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4C989-1E5B-E29F-96C3-B37E5D552030}"/>
              </a:ext>
            </a:extLst>
          </p:cNvPr>
          <p:cNvSpPr txBox="1"/>
          <p:nvPr/>
        </p:nvSpPr>
        <p:spPr>
          <a:xfrm>
            <a:off x="914400" y="2174240"/>
            <a:ext cx="1047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B5673-3645-90B1-926C-F2E3A1266CCB}"/>
              </a:ext>
            </a:extLst>
          </p:cNvPr>
          <p:cNvSpPr txBox="1"/>
          <p:nvPr/>
        </p:nvSpPr>
        <p:spPr>
          <a:xfrm>
            <a:off x="1268361" y="1832389"/>
            <a:ext cx="95471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Speech-to-Text(ASR): multilingual, noise-robust.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OCR/ICR: binarization, skew correction, segmentation.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NLP: transformer models(topic, intent, urgency).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NER &amp; Geocoding: extract addresses, pin codes, schemes.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Workflow Engine: SLA timers, escalation rules, audit trails.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Storage: CSV-first → DB-ready schema.</a:t>
            </a:r>
          </a:p>
          <a:p>
            <a:r>
              <a:rPr lang="en-IN" sz="2400" dirty="0"/>
              <a:t> 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74164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718</TotalTime>
  <Words>885</Words>
  <Application>Microsoft Office PowerPoint</Application>
  <PresentationFormat>Widescreen</PresentationFormat>
  <Paragraphs>80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Parcel</vt:lpstr>
      <vt:lpstr>+</vt:lpstr>
      <vt:lpstr>PowerPoint Presentation</vt:lpstr>
      <vt:lpstr>Introduction</vt:lpstr>
      <vt:lpstr>Problem Statement </vt:lpstr>
      <vt:lpstr>Objectives</vt:lpstr>
      <vt:lpstr>Motivation</vt:lpstr>
      <vt:lpstr>Architecture</vt:lpstr>
      <vt:lpstr>PowerPoint Presentation</vt:lpstr>
      <vt:lpstr>Methodology / Techniques Used</vt:lpstr>
      <vt:lpstr>PowerPoint Presentation</vt:lpstr>
      <vt:lpstr>Expected Outcomes</vt:lpstr>
      <vt:lpstr>Applications</vt:lpstr>
      <vt:lpstr>Limitations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mayuresh1711@outlook.com</dc:creator>
  <cp:lastModifiedBy>mayuresh1711@outlook.com</cp:lastModifiedBy>
  <cp:revision>93</cp:revision>
  <dcterms:created xsi:type="dcterms:W3CDTF">2025-09-17T17:57:56Z</dcterms:created>
  <dcterms:modified xsi:type="dcterms:W3CDTF">2025-09-25T04:59:36Z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